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71" r:id="rId11"/>
    <p:sldId id="272" r:id="rId12"/>
    <p:sldId id="273" r:id="rId13"/>
    <p:sldId id="314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7" r:id="rId36"/>
    <p:sldId id="308" r:id="rId37"/>
    <p:sldId id="311" r:id="rId38"/>
    <p:sldId id="312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79" autoAdjust="0"/>
  </p:normalViewPr>
  <p:slideViewPr>
    <p:cSldViewPr>
      <p:cViewPr varScale="1">
        <p:scale>
          <a:sx n="68" d="100"/>
          <a:sy n="68" d="100"/>
        </p:scale>
        <p:origin x="-5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8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E0FED7-03E2-47CE-995F-01D5234A6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4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Click to edit Master text styles</a:t>
            </a:r>
          </a:p>
          <a:p>
            <a:pPr lvl="1"/>
            <a:r>
              <a:rPr lang="ru-RU" noProof="0" smtClean="0"/>
              <a:t>Second level</a:t>
            </a:r>
          </a:p>
          <a:p>
            <a:pPr lvl="2"/>
            <a:r>
              <a:rPr lang="ru-RU" noProof="0" smtClean="0"/>
              <a:t>Third level</a:t>
            </a:r>
          </a:p>
          <a:p>
            <a:pPr lvl="3"/>
            <a:r>
              <a:rPr lang="ru-RU" noProof="0" smtClean="0"/>
              <a:t>Fourth level</a:t>
            </a:r>
          </a:p>
          <a:p>
            <a:pPr lvl="4"/>
            <a:r>
              <a:rPr lang="ru-RU" noProof="0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31C3C09-EF76-4038-A6DA-6E6305E378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1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1C3C09-EF76-4038-A6DA-6E6305E378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57A0-8DA4-4CED-985F-E518C69A9D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54E4C-3886-4383-A6F8-9FF0F39C5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25CC8-5A50-4997-9EA2-0BEB11FC8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3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B4883-16E7-4427-B977-317AEEEC2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438A1-2C41-42E4-A279-ABD3D81BB7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0E168-FC0D-4E07-BC17-E4A0B0C43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89742-7435-4F69-9007-B1FE52ECD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5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A4F52-3D15-45E8-BB4B-077EBA0B3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EB93C-A949-492A-B937-A665AD504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D21F4-CA64-4125-AC99-DFE950080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7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9E281-6155-4A6B-83FE-80460D9F4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4E8BC2B-B5CD-45E5-A821-AF9B8E3A6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988" y="1295400"/>
            <a:ext cx="8382000" cy="3970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Chapter 5</a:t>
            </a:r>
          </a:p>
          <a:p>
            <a:pPr algn="ctr">
              <a:defRPr/>
            </a:pP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Normalization of Database Tables</a:t>
            </a:r>
          </a:p>
          <a:p>
            <a:pPr algn="ctr">
              <a:defRPr/>
            </a:pP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Database Systems:</a:t>
            </a:r>
          </a:p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Design, Implementation, and Management,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360363" y="381000"/>
            <a:ext cx="87630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First Normal Form</a:t>
            </a:r>
          </a:p>
          <a:p>
            <a:endParaRPr lang="en-US"/>
          </a:p>
          <a:p>
            <a:r>
              <a:rPr lang="en-US" sz="2600"/>
              <a:t>•Tabular format in which:</a:t>
            </a:r>
          </a:p>
          <a:p>
            <a:r>
              <a:rPr lang="en-US" sz="2600"/>
              <a:t>–All key attributes are defined</a:t>
            </a:r>
          </a:p>
          <a:p>
            <a:r>
              <a:rPr lang="en-US" sz="2600"/>
              <a:t>–There are no repeating groups in the table</a:t>
            </a:r>
          </a:p>
          <a:p>
            <a:r>
              <a:rPr lang="en-US" sz="2600"/>
              <a:t>–All attributes are dependent on primary key</a:t>
            </a:r>
          </a:p>
          <a:p>
            <a:endParaRPr lang="en-US" sz="2600"/>
          </a:p>
          <a:p>
            <a:r>
              <a:rPr lang="en-US" sz="2600"/>
              <a:t>•All relational tables satisfy 1NF requirements</a:t>
            </a:r>
          </a:p>
          <a:p>
            <a:endParaRPr lang="en-US" sz="2600"/>
          </a:p>
          <a:p>
            <a:r>
              <a:rPr lang="en-US" sz="2600"/>
              <a:t>•Some tables contain partial dependencies</a:t>
            </a:r>
          </a:p>
          <a:p>
            <a:r>
              <a:rPr lang="en-US" sz="2600"/>
              <a:t>–Dependencies based on only part of the</a:t>
            </a:r>
          </a:p>
          <a:p>
            <a:r>
              <a:rPr lang="en-US" sz="2600"/>
              <a:t>primary key</a:t>
            </a:r>
          </a:p>
          <a:p>
            <a:r>
              <a:rPr lang="en-US" sz="2600"/>
              <a:t>–Sometimes used for performance reasons, but</a:t>
            </a:r>
          </a:p>
          <a:p>
            <a:r>
              <a:rPr lang="en-US" sz="2600"/>
              <a:t>should be used with caution</a:t>
            </a:r>
          </a:p>
          <a:p>
            <a:r>
              <a:rPr lang="en-US" sz="2600"/>
              <a:t>–Still subject to data redundancies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381000" y="990600"/>
            <a:ext cx="8534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Conversion to Second Normal Form</a:t>
            </a:r>
          </a:p>
          <a:p>
            <a:pPr algn="ctr"/>
            <a:endParaRPr lang="en-US" sz="3600">
              <a:solidFill>
                <a:schemeClr val="accent2"/>
              </a:solidFill>
            </a:endParaRPr>
          </a:p>
          <a:p>
            <a:pPr algn="ctr"/>
            <a:endParaRPr lang="en-US"/>
          </a:p>
          <a:p>
            <a:r>
              <a:rPr lang="en-US" sz="2800"/>
              <a:t>•Relational database design can be improved by converting the database into second normal form (2NF)</a:t>
            </a:r>
          </a:p>
          <a:p>
            <a:endParaRPr lang="en-US" sz="2800"/>
          </a:p>
          <a:p>
            <a:r>
              <a:rPr lang="en-US" sz="2800"/>
              <a:t>•Two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311150" y="1066800"/>
            <a:ext cx="861060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Step 1: Identify All Key Components</a:t>
            </a:r>
          </a:p>
          <a:p>
            <a:pPr algn="ctr"/>
            <a:endParaRPr lang="en-US" sz="2800" dirty="0"/>
          </a:p>
          <a:p>
            <a:r>
              <a:rPr lang="en-US" sz="3200" dirty="0" smtClean="0"/>
              <a:t>•  </a:t>
            </a:r>
            <a:r>
              <a:rPr lang="en-US" sz="3200" dirty="0" smtClean="0"/>
              <a:t>Relational table must </a:t>
            </a:r>
            <a:r>
              <a:rPr lang="en-US" sz="3200" dirty="0" smtClean="0">
                <a:solidFill>
                  <a:srgbClr val="FF0000"/>
                </a:solidFill>
              </a:rPr>
              <a:t>not contain repeating   groups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Eliminate repeating groups by </a:t>
            </a:r>
            <a:r>
              <a:rPr lang="en-US" sz="3200" dirty="0" smtClean="0">
                <a:solidFill>
                  <a:srgbClr val="FF0000"/>
                </a:solidFill>
              </a:rPr>
              <a:t>eliminating nulls</a:t>
            </a: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Write </a:t>
            </a:r>
            <a:r>
              <a:rPr lang="en-US" sz="3200" dirty="0"/>
              <a:t>each key component on separate line, and then write the original (composite) key on the last </a:t>
            </a:r>
            <a:r>
              <a:rPr lang="en-US" sz="3200" dirty="0" smtClean="0"/>
              <a:t>line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Each </a:t>
            </a:r>
            <a:r>
              <a:rPr lang="en-US" sz="3200" dirty="0"/>
              <a:t>component will become the key in a new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01625"/>
            <a:ext cx="787876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 Organization: First Normal Form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143000"/>
            <a:ext cx="8372475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4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381000" y="533400"/>
            <a:ext cx="85344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Step 2: Identify the </a:t>
            </a:r>
            <a:r>
              <a:rPr lang="en-US" sz="4000" dirty="0" smtClean="0">
                <a:solidFill>
                  <a:schemeClr val="accent2"/>
                </a:solidFill>
              </a:rPr>
              <a:t>PK and Dependent Attributes</a:t>
            </a:r>
            <a:endParaRPr lang="en-US" sz="4000" dirty="0"/>
          </a:p>
          <a:p>
            <a:pPr>
              <a:defRPr/>
            </a:pPr>
            <a:r>
              <a:rPr lang="en-US" sz="3600" dirty="0" smtClean="0"/>
              <a:t>•</a:t>
            </a:r>
            <a:r>
              <a:rPr lang="en-US" sz="2800" dirty="0"/>
              <a:t>Primary key must uniquely identify attribute value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•New key must be composed</a:t>
            </a:r>
          </a:p>
          <a:p>
            <a:r>
              <a:rPr lang="en-US" sz="2800" dirty="0" smtClean="0"/>
              <a:t>Determine </a:t>
            </a:r>
            <a:r>
              <a:rPr lang="en-US" sz="2800" dirty="0"/>
              <a:t>which attributes are dependent on</a:t>
            </a:r>
          </a:p>
          <a:p>
            <a:r>
              <a:rPr lang="en-US" sz="2800" dirty="0"/>
              <a:t>which other attributes</a:t>
            </a:r>
          </a:p>
          <a:p>
            <a:endParaRPr lang="en-US" sz="2800" dirty="0"/>
          </a:p>
          <a:p>
            <a:r>
              <a:rPr lang="en-US" sz="2800" dirty="0"/>
              <a:t>•At this point, most anomalies have been</a:t>
            </a:r>
          </a:p>
          <a:p>
            <a:r>
              <a:rPr lang="en-US" sz="2800" dirty="0"/>
              <a:t>eliminated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381000" y="2286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Second Normal Form (2NF) Conversion Results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422400"/>
            <a:ext cx="901065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214313" y="1066800"/>
            <a:ext cx="87630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Second Normal Form</a:t>
            </a:r>
          </a:p>
          <a:p>
            <a:pPr algn="ctr"/>
            <a:endParaRPr lang="en-US" sz="3200"/>
          </a:p>
          <a:p>
            <a:r>
              <a:rPr lang="en-US" sz="3600"/>
              <a:t>•Table is in second normal form (2NF) if:</a:t>
            </a:r>
          </a:p>
          <a:p>
            <a:r>
              <a:rPr lang="en-US" sz="3600"/>
              <a:t>–It is in 1NF and</a:t>
            </a:r>
          </a:p>
          <a:p>
            <a:r>
              <a:rPr lang="en-US" sz="3600"/>
              <a:t>–It includes no partial dependencies:</a:t>
            </a:r>
          </a:p>
          <a:p>
            <a:r>
              <a:rPr lang="en-US" sz="3600"/>
              <a:t>•No attribute is dependent on only a portion of  the primary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381000" y="1752600"/>
            <a:ext cx="84582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Conversion to Third Normal Form</a:t>
            </a:r>
          </a:p>
          <a:p>
            <a:pPr algn="ctr"/>
            <a:endParaRPr lang="en-US"/>
          </a:p>
          <a:p>
            <a:r>
              <a:rPr lang="en-US" sz="3200"/>
              <a:t>•Data anomalies created are easily eliminated</a:t>
            </a:r>
          </a:p>
          <a:p>
            <a:r>
              <a:rPr lang="en-US" sz="3200"/>
              <a:t>by completing three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290513" y="990600"/>
            <a:ext cx="86106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Step 1: Identify Each New Determinant</a:t>
            </a:r>
          </a:p>
          <a:p>
            <a:pPr algn="ctr"/>
            <a:endParaRPr lang="en-US" sz="3600">
              <a:solidFill>
                <a:schemeClr val="accent2"/>
              </a:solidFill>
            </a:endParaRPr>
          </a:p>
          <a:p>
            <a:pPr algn="ctr"/>
            <a:endParaRPr lang="en-US"/>
          </a:p>
          <a:p>
            <a:r>
              <a:rPr lang="en-US" sz="2400"/>
              <a:t>•For every transitive dependency, write its determinant as a PK for a new table</a:t>
            </a:r>
          </a:p>
          <a:p>
            <a:r>
              <a:rPr lang="en-US" sz="2400"/>
              <a:t>–</a:t>
            </a:r>
            <a:r>
              <a:rPr lang="en-US" sz="2400" b="1"/>
              <a:t>Determinant</a:t>
            </a:r>
          </a:p>
          <a:p>
            <a:r>
              <a:rPr lang="en-US" sz="2400"/>
              <a:t>•Any attribute whose value determines other  values within a row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ChangeArrowheads="1"/>
          </p:cNvSpPr>
          <p:nvPr/>
        </p:nvSpPr>
        <p:spPr bwMode="auto">
          <a:xfrm>
            <a:off x="228600" y="1244600"/>
            <a:ext cx="876300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Step 2: Identify the Dependent Attributes</a:t>
            </a:r>
          </a:p>
          <a:p>
            <a:pPr algn="ctr"/>
            <a:endParaRPr lang="en-US"/>
          </a:p>
          <a:p>
            <a:r>
              <a:rPr lang="en-US" sz="2800"/>
              <a:t>•Identify the attributes dependent on each determinant identified in Step 1 and identify the dependency</a:t>
            </a:r>
          </a:p>
          <a:p>
            <a:endParaRPr lang="en-US" sz="2800"/>
          </a:p>
          <a:p>
            <a:r>
              <a:rPr lang="en-US" sz="2800"/>
              <a:t>•Name the table to reflect its contents and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374650" y="533400"/>
            <a:ext cx="8610600" cy="58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/>
              <a:t>In this chapter, you will learn</a:t>
            </a:r>
            <a:r>
              <a:rPr lang="en-US" sz="3600" dirty="0" smtClean="0"/>
              <a:t>:</a:t>
            </a:r>
            <a:endParaRPr lang="en-US" sz="2800" dirty="0"/>
          </a:p>
          <a:p>
            <a:r>
              <a:rPr lang="en-US" sz="2800" dirty="0"/>
              <a:t>•What normalization is and what role it plays in the database design </a:t>
            </a:r>
            <a:r>
              <a:rPr lang="en-US" sz="2800" dirty="0" smtClean="0"/>
              <a:t>process</a:t>
            </a:r>
          </a:p>
          <a:p>
            <a:endParaRPr lang="en-US" sz="2800" dirty="0"/>
          </a:p>
          <a:p>
            <a:r>
              <a:rPr lang="en-US" sz="2800" dirty="0"/>
              <a:t>•About the normal forms 1NF, 2NF, 3NF, </a:t>
            </a:r>
            <a:r>
              <a:rPr lang="en-US" sz="2800" dirty="0" smtClean="0"/>
              <a:t>•</a:t>
            </a:r>
            <a:r>
              <a:rPr lang="en-US" sz="2800" dirty="0"/>
              <a:t>How normal forms can be transformed from lower normal forms to higher normal </a:t>
            </a:r>
            <a:r>
              <a:rPr lang="en-US" sz="2800" dirty="0" smtClean="0"/>
              <a:t>forms</a:t>
            </a:r>
          </a:p>
          <a:p>
            <a:endParaRPr lang="en-US" sz="2800" dirty="0"/>
          </a:p>
          <a:p>
            <a:r>
              <a:rPr lang="en-US" sz="2800" dirty="0"/>
              <a:t>•That normalization and ER modeling are used concurrently to produce a good database </a:t>
            </a:r>
            <a:r>
              <a:rPr lang="en-US" sz="2800" dirty="0" smtClean="0"/>
              <a:t>design</a:t>
            </a:r>
          </a:p>
          <a:p>
            <a:endParaRPr lang="en-US" sz="2800" dirty="0"/>
          </a:p>
          <a:p>
            <a:r>
              <a:rPr lang="en-US" sz="2800" dirty="0"/>
              <a:t>•That some situations require </a:t>
            </a:r>
            <a:r>
              <a:rPr lang="en-US" sz="2800" dirty="0" err="1"/>
              <a:t>denormalization</a:t>
            </a:r>
            <a:r>
              <a:rPr lang="en-US" sz="2800" dirty="0"/>
              <a:t> to generate information efficiently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228600" y="457200"/>
            <a:ext cx="87630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Step 3: Remove the Dependent Attributes from Transitive Dependencies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r>
              <a:rPr lang="en-US" sz="2400"/>
              <a:t>•Eliminate all dependent attributes in transitive relationship(s) from each table that has such  a transitive relationship</a:t>
            </a:r>
          </a:p>
          <a:p>
            <a:endParaRPr lang="en-US" sz="2400"/>
          </a:p>
          <a:p>
            <a:r>
              <a:rPr lang="en-US" sz="2400"/>
              <a:t>•Draw a new dependency diagram to show all tables defined in Steps 1–3</a:t>
            </a:r>
          </a:p>
          <a:p>
            <a:endParaRPr lang="en-US" sz="2400"/>
          </a:p>
          <a:p>
            <a:r>
              <a:rPr lang="en-US" sz="2400"/>
              <a:t>•Check new tables and modified tables from Step 3 to make sure that each has a</a:t>
            </a:r>
          </a:p>
          <a:p>
            <a:r>
              <a:rPr lang="en-US" sz="2400"/>
              <a:t>determinant and does not contain inappropriate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ChangeArrowheads="1"/>
          </p:cNvSpPr>
          <p:nvPr/>
        </p:nvSpPr>
        <p:spPr bwMode="auto">
          <a:xfrm>
            <a:off x="304800" y="228600"/>
            <a:ext cx="838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chemeClr val="accent2"/>
                </a:solidFill>
              </a:rPr>
              <a:t>Third Normal Form (3NF) Conversion Results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90600"/>
            <a:ext cx="90106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304800" y="1371600"/>
            <a:ext cx="86106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Third Normal Form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r>
              <a:rPr lang="en-US" sz="3200"/>
              <a:t>•A table is in third normal form (3NF) if:</a:t>
            </a:r>
          </a:p>
          <a:p>
            <a:r>
              <a:rPr lang="en-US" sz="3200"/>
              <a:t>–It is in 2NF and</a:t>
            </a:r>
          </a:p>
          <a:p>
            <a:r>
              <a:rPr lang="en-US" sz="3200"/>
              <a:t>–It contains no transitive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214313" y="762000"/>
            <a:ext cx="8763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Improving the Design</a:t>
            </a:r>
          </a:p>
          <a:p>
            <a:endParaRPr lang="en-US"/>
          </a:p>
          <a:p>
            <a:r>
              <a:rPr lang="en-US" sz="2800"/>
              <a:t>•Table structures are cleaned up to eliminate the troublesome initial partial and transitive dependencies</a:t>
            </a:r>
          </a:p>
          <a:p>
            <a:endParaRPr lang="en-US" sz="2800"/>
          </a:p>
          <a:p>
            <a:r>
              <a:rPr lang="en-US" sz="2800"/>
              <a:t>•Normalization cannot, by itself, be relied on to make good designs</a:t>
            </a:r>
          </a:p>
          <a:p>
            <a:endParaRPr lang="en-US" sz="2800"/>
          </a:p>
          <a:p>
            <a:r>
              <a:rPr lang="en-US" sz="2800"/>
              <a:t>•It is valuable because its use helps eliminate data redundancies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ChangeArrowheads="1"/>
          </p:cNvSpPr>
          <p:nvPr/>
        </p:nvSpPr>
        <p:spPr bwMode="auto">
          <a:xfrm>
            <a:off x="304800" y="533400"/>
            <a:ext cx="85344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Improving the Design (continued)</a:t>
            </a:r>
          </a:p>
          <a:p>
            <a:pPr algn="ctr"/>
            <a:endParaRPr lang="en-US" sz="3600">
              <a:solidFill>
                <a:schemeClr val="accent2"/>
              </a:solidFill>
            </a:endParaRPr>
          </a:p>
          <a:p>
            <a:r>
              <a:rPr lang="en-US" sz="2800"/>
              <a:t>•The following changes were made:</a:t>
            </a:r>
          </a:p>
          <a:p>
            <a:r>
              <a:rPr lang="en-US" sz="2800"/>
              <a:t>–PK assignment</a:t>
            </a:r>
          </a:p>
          <a:p>
            <a:r>
              <a:rPr lang="en-US" sz="2800"/>
              <a:t>–Naming conventions</a:t>
            </a:r>
          </a:p>
          <a:p>
            <a:r>
              <a:rPr lang="en-US" sz="2800"/>
              <a:t>–Attribute atomicity</a:t>
            </a:r>
          </a:p>
          <a:p>
            <a:r>
              <a:rPr lang="en-US" sz="2800"/>
              <a:t>–Adding attributes</a:t>
            </a:r>
          </a:p>
          <a:p>
            <a:r>
              <a:rPr lang="en-US" sz="2800"/>
              <a:t>–Adding relationships</a:t>
            </a:r>
          </a:p>
          <a:p>
            <a:r>
              <a:rPr lang="en-US" sz="2800"/>
              <a:t>–Refining PKs</a:t>
            </a:r>
          </a:p>
          <a:p>
            <a:r>
              <a:rPr lang="en-US" sz="2800"/>
              <a:t>–Maintaining historical accuracy</a:t>
            </a:r>
          </a:p>
          <a:p>
            <a:r>
              <a:rPr lang="en-US" sz="2800"/>
              <a:t>–Using derived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1524000" y="228600"/>
            <a:ext cx="6030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The Completed Database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936625"/>
            <a:ext cx="897255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609600" y="152400"/>
            <a:ext cx="78787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The Completed Database (continued)</a:t>
            </a: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685800"/>
            <a:ext cx="8834437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193675" y="152400"/>
            <a:ext cx="8763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Normalization and Database Design</a:t>
            </a:r>
          </a:p>
          <a:p>
            <a:endParaRPr lang="en-US" sz="2800"/>
          </a:p>
          <a:p>
            <a:r>
              <a:rPr lang="en-US" sz="2800"/>
              <a:t>•Normalization should be part of design process</a:t>
            </a:r>
          </a:p>
          <a:p>
            <a:endParaRPr lang="en-US" sz="2800"/>
          </a:p>
          <a:p>
            <a:r>
              <a:rPr lang="en-US" sz="2800"/>
              <a:t>•Make sure that proposed entities meet required normal form before table structures</a:t>
            </a:r>
          </a:p>
          <a:p>
            <a:r>
              <a:rPr lang="en-US" sz="2800"/>
              <a:t>are created</a:t>
            </a:r>
          </a:p>
          <a:p>
            <a:endParaRPr lang="en-US" sz="2800"/>
          </a:p>
          <a:p>
            <a:r>
              <a:rPr lang="en-US" sz="2800"/>
              <a:t>•Many real-world databases have been improperly designed or burdened with</a:t>
            </a:r>
          </a:p>
          <a:p>
            <a:r>
              <a:rPr lang="en-US" sz="2800"/>
              <a:t>anomalies if improperly modified during course of time</a:t>
            </a:r>
          </a:p>
          <a:p>
            <a:endParaRPr lang="en-US" sz="2800"/>
          </a:p>
          <a:p>
            <a:r>
              <a:rPr lang="en-US" sz="2800"/>
              <a:t>•You may be asked to redesign and modify existing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442913" y="304800"/>
            <a:ext cx="86868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Normalization and Database Design</a:t>
            </a:r>
          </a:p>
          <a:p>
            <a:pPr algn="ctr"/>
            <a:r>
              <a:rPr lang="en-US" sz="3600">
                <a:solidFill>
                  <a:schemeClr val="accent2"/>
                </a:solidFill>
              </a:rPr>
              <a:t>(continued)</a:t>
            </a:r>
          </a:p>
          <a:p>
            <a:pPr algn="ctr"/>
            <a:endParaRPr lang="en-US" sz="3200">
              <a:solidFill>
                <a:schemeClr val="accent2"/>
              </a:solidFill>
            </a:endParaRPr>
          </a:p>
          <a:p>
            <a:r>
              <a:rPr lang="en-US" sz="2800"/>
              <a:t>•ER diagram</a:t>
            </a:r>
          </a:p>
          <a:p>
            <a:r>
              <a:rPr lang="en-US" sz="2800"/>
              <a:t>–Provides the big picture, or macro view, of an organization’s data requirements and operations</a:t>
            </a:r>
          </a:p>
          <a:p>
            <a:r>
              <a:rPr lang="en-US" sz="2800"/>
              <a:t>–Created through an iterative process</a:t>
            </a:r>
          </a:p>
          <a:p>
            <a:endParaRPr lang="en-US" sz="2800"/>
          </a:p>
          <a:p>
            <a:r>
              <a:rPr lang="en-US" sz="2800"/>
              <a:t>•Identifying relevant entities, their attributes and their relationship</a:t>
            </a:r>
          </a:p>
          <a:p>
            <a:endParaRPr lang="en-US" sz="2800"/>
          </a:p>
          <a:p>
            <a:r>
              <a:rPr lang="en-US" sz="2800"/>
              <a:t>•Use results to identify additional entities and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152400" y="228600"/>
            <a:ext cx="87630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Normalization and Database Design</a:t>
            </a:r>
          </a:p>
          <a:p>
            <a:pPr algn="ctr"/>
            <a:r>
              <a:rPr lang="en-US" sz="4000">
                <a:solidFill>
                  <a:schemeClr val="accent2"/>
                </a:solidFill>
              </a:rPr>
              <a:t>(continued)</a:t>
            </a:r>
          </a:p>
          <a:p>
            <a:pPr algn="ctr"/>
            <a:endParaRPr lang="en-US" sz="4000">
              <a:solidFill>
                <a:schemeClr val="accent2"/>
              </a:solidFill>
            </a:endParaRPr>
          </a:p>
          <a:p>
            <a:r>
              <a:rPr lang="en-US" sz="2800"/>
              <a:t>•Normalization procedures</a:t>
            </a:r>
          </a:p>
          <a:p>
            <a:r>
              <a:rPr lang="en-US" sz="2800"/>
              <a:t>–Focus on the characteristics of specific entities</a:t>
            </a:r>
          </a:p>
          <a:p>
            <a:r>
              <a:rPr lang="en-US" sz="2800"/>
              <a:t>–A micro view of the entities within the ER diagram</a:t>
            </a:r>
          </a:p>
          <a:p>
            <a:endParaRPr lang="en-US" sz="2800"/>
          </a:p>
          <a:p>
            <a:r>
              <a:rPr lang="en-US" sz="2800"/>
              <a:t>•Difficult to separate normalization process from ER modeling process</a:t>
            </a:r>
          </a:p>
          <a:p>
            <a:endParaRPr lang="en-US" sz="2800"/>
          </a:p>
          <a:p>
            <a:r>
              <a:rPr lang="en-US" sz="2800"/>
              <a:t>•Two techniques should be used concurrently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457200"/>
            <a:ext cx="8534400" cy="55705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Database Tables and Normalization</a:t>
            </a:r>
          </a:p>
          <a:p>
            <a:pPr algn="ctr">
              <a:defRPr/>
            </a:pP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sz="3200" dirty="0"/>
              <a:t>•Normalization</a:t>
            </a:r>
          </a:p>
          <a:p>
            <a:pPr>
              <a:defRPr/>
            </a:pPr>
            <a:r>
              <a:rPr lang="en-US" sz="3200" dirty="0"/>
              <a:t>–Process for evaluating and correcting table structures to minimize data redundancies</a:t>
            </a:r>
          </a:p>
          <a:p>
            <a:pPr>
              <a:defRPr/>
            </a:pPr>
            <a:r>
              <a:rPr lang="en-US" sz="3200" dirty="0"/>
              <a:t>•helps eliminate data anomalies</a:t>
            </a:r>
          </a:p>
          <a:p>
            <a:pPr>
              <a:defRPr/>
            </a:pPr>
            <a:r>
              <a:rPr lang="en-US" sz="3200" dirty="0"/>
              <a:t>–Works through a series of stages called</a:t>
            </a:r>
          </a:p>
          <a:p>
            <a:pPr>
              <a:defRPr/>
            </a:pPr>
            <a:r>
              <a:rPr lang="en-US" sz="3200" dirty="0"/>
              <a:t>normal forms:</a:t>
            </a:r>
          </a:p>
          <a:p>
            <a:pPr>
              <a:defRPr/>
            </a:pPr>
            <a:r>
              <a:rPr lang="en-US" sz="3200" dirty="0"/>
              <a:t>•Normal form (1NF)</a:t>
            </a:r>
          </a:p>
          <a:p>
            <a:pPr>
              <a:defRPr/>
            </a:pPr>
            <a:r>
              <a:rPr lang="en-US" sz="3200" dirty="0"/>
              <a:t>•Second normal form (2NF)</a:t>
            </a:r>
          </a:p>
          <a:p>
            <a:pPr>
              <a:defRPr/>
            </a:pPr>
            <a:r>
              <a:rPr lang="en-US" sz="3200" dirty="0"/>
              <a:t>•Third normal form (3NF)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ChangeArrowheads="1"/>
          </p:cNvSpPr>
          <p:nvPr/>
        </p:nvSpPr>
        <p:spPr bwMode="auto">
          <a:xfrm>
            <a:off x="346075" y="5334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The Initial ERD for a Contracting Company</a:t>
            </a: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924050"/>
            <a:ext cx="76581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Arrowheads="1"/>
          </p:cNvSpPr>
          <p:nvPr/>
        </p:nvSpPr>
        <p:spPr bwMode="auto">
          <a:xfrm>
            <a:off x="228600" y="228600"/>
            <a:ext cx="8610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The Modified ERD for a Contracting Company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428750"/>
            <a:ext cx="841057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371600"/>
            <a:ext cx="8048625" cy="53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1"/>
          <p:cNvSpPr>
            <a:spLocks noChangeArrowheads="1"/>
          </p:cNvSpPr>
          <p:nvPr/>
        </p:nvSpPr>
        <p:spPr bwMode="auto">
          <a:xfrm>
            <a:off x="304800" y="228600"/>
            <a:ext cx="82915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</a:rPr>
              <a:t>The Incorrect Representation of a M:N Relationship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339725" y="400050"/>
            <a:ext cx="8610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The Final (Implementable) ERD for a</a:t>
            </a:r>
          </a:p>
          <a:p>
            <a:pPr algn="ctr"/>
            <a:r>
              <a:rPr lang="en-US" sz="3600">
                <a:solidFill>
                  <a:schemeClr val="accent2"/>
                </a:solidFill>
              </a:rPr>
              <a:t>Contracting Company</a:t>
            </a:r>
          </a:p>
        </p:txBody>
      </p:sp>
      <p:pic>
        <p:nvPicPr>
          <p:cNvPr id="4710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85913"/>
            <a:ext cx="8991600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ChangeArrowheads="1"/>
          </p:cNvSpPr>
          <p:nvPr/>
        </p:nvSpPr>
        <p:spPr bwMode="auto">
          <a:xfrm>
            <a:off x="207963" y="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</a:rPr>
              <a:t>The Implemented Database for the Contracting Company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911225"/>
            <a:ext cx="9026525" cy="582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ChangeArrowheads="1"/>
          </p:cNvSpPr>
          <p:nvPr/>
        </p:nvSpPr>
        <p:spPr bwMode="auto">
          <a:xfrm>
            <a:off x="263525" y="381000"/>
            <a:ext cx="8610600" cy="575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Denormalization</a:t>
            </a:r>
          </a:p>
          <a:p>
            <a:pPr algn="ctr"/>
            <a:endParaRPr lang="en-US" sz="4000">
              <a:solidFill>
                <a:schemeClr val="accent2"/>
              </a:solidFill>
            </a:endParaRPr>
          </a:p>
          <a:p>
            <a:r>
              <a:rPr lang="en-US" sz="3200"/>
              <a:t>•Creation of normalized relations is important</a:t>
            </a:r>
          </a:p>
          <a:p>
            <a:r>
              <a:rPr lang="en-US" sz="3200"/>
              <a:t>database design goal</a:t>
            </a:r>
          </a:p>
          <a:p>
            <a:endParaRPr lang="en-US" sz="3200"/>
          </a:p>
          <a:p>
            <a:r>
              <a:rPr lang="en-US" sz="3200"/>
              <a:t>•Processing requirements should also be a</a:t>
            </a:r>
          </a:p>
          <a:p>
            <a:r>
              <a:rPr lang="en-US" sz="3200"/>
              <a:t>Goal</a:t>
            </a:r>
          </a:p>
          <a:p>
            <a:endParaRPr lang="en-US" sz="3200"/>
          </a:p>
          <a:p>
            <a:r>
              <a:rPr lang="en-US" sz="3200"/>
              <a:t>•If tables decomposed to conform to</a:t>
            </a:r>
          </a:p>
          <a:p>
            <a:r>
              <a:rPr lang="en-US" sz="3200"/>
              <a:t>normalization requirements</a:t>
            </a:r>
          </a:p>
          <a:p>
            <a:r>
              <a:rPr lang="en-US" sz="3200"/>
              <a:t>–Number of database tables expands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ChangeArrowheads="1"/>
          </p:cNvSpPr>
          <p:nvPr/>
        </p:nvSpPr>
        <p:spPr bwMode="auto">
          <a:xfrm>
            <a:off x="304800" y="533400"/>
            <a:ext cx="86106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Denormalization (continued)</a:t>
            </a:r>
          </a:p>
          <a:p>
            <a:endParaRPr lang="en-US" sz="3200">
              <a:solidFill>
                <a:schemeClr val="accent2"/>
              </a:solidFill>
            </a:endParaRPr>
          </a:p>
          <a:p>
            <a:r>
              <a:rPr lang="en-US" sz="2800"/>
              <a:t>•Joining larger number of tables takes additional disk input/output (I/O) operations</a:t>
            </a:r>
          </a:p>
          <a:p>
            <a:r>
              <a:rPr lang="en-US" sz="2800"/>
              <a:t>and processing logic</a:t>
            </a:r>
          </a:p>
          <a:p>
            <a:r>
              <a:rPr lang="en-US" sz="2800"/>
              <a:t>–Reduces system speed</a:t>
            </a:r>
          </a:p>
          <a:p>
            <a:endParaRPr lang="en-US" sz="2800"/>
          </a:p>
          <a:p>
            <a:r>
              <a:rPr lang="en-US" sz="2800"/>
              <a:t>•Conflicts among design efficiency, information requirements, and processing</a:t>
            </a:r>
          </a:p>
          <a:p>
            <a:r>
              <a:rPr lang="en-US" sz="2800"/>
              <a:t>speed are often resolved through compromises that may include denormalization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>
            <a:spLocks noChangeArrowheads="1"/>
          </p:cNvSpPr>
          <p:nvPr/>
        </p:nvSpPr>
        <p:spPr bwMode="auto">
          <a:xfrm>
            <a:off x="381000" y="457200"/>
            <a:ext cx="86106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Summary</a:t>
            </a:r>
          </a:p>
          <a:p>
            <a:pPr algn="ctr"/>
            <a:endParaRPr lang="en-US" sz="4000">
              <a:solidFill>
                <a:schemeClr val="accent2"/>
              </a:solidFill>
            </a:endParaRPr>
          </a:p>
          <a:p>
            <a:r>
              <a:rPr lang="en-US" sz="2800"/>
              <a:t>•Normalization is a table design technique aimed at minimizing data redundancies</a:t>
            </a:r>
          </a:p>
          <a:p>
            <a:r>
              <a:rPr lang="en-US" sz="2800"/>
              <a:t>•First three normal forms (1NF, 2NF, and 3NF) are most commonly encountered</a:t>
            </a:r>
          </a:p>
          <a:p>
            <a:r>
              <a:rPr lang="en-US" sz="2800"/>
              <a:t>•Normalization is an important part—but only a part—of the design process</a:t>
            </a:r>
          </a:p>
          <a:p>
            <a:r>
              <a:rPr lang="en-US" sz="2800"/>
              <a:t>•Continue the iterative ER process until all entities and their attributes are defined and all equivalent tables are in 3NF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ChangeArrowheads="1"/>
          </p:cNvSpPr>
          <p:nvPr/>
        </p:nvSpPr>
        <p:spPr bwMode="auto">
          <a:xfrm>
            <a:off x="381000" y="319088"/>
            <a:ext cx="8382000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Summary (continued)</a:t>
            </a:r>
          </a:p>
          <a:p>
            <a:pPr algn="ctr"/>
            <a:endParaRPr lang="en-US" sz="3600" dirty="0">
              <a:solidFill>
                <a:schemeClr val="accent2"/>
              </a:solidFill>
            </a:endParaRPr>
          </a:p>
          <a:p>
            <a:r>
              <a:rPr lang="en-US" sz="2800" dirty="0"/>
              <a:t>•A table in 3NF may contain multivalued dependencies that produce either numerous null values or redundant data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04800"/>
            <a:ext cx="8610600" cy="6062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Database Tables and Normalization</a:t>
            </a:r>
          </a:p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(continued)</a:t>
            </a:r>
          </a:p>
          <a:p>
            <a:pPr algn="ctr">
              <a:defRPr/>
            </a:pPr>
            <a:endParaRPr lang="en-US" sz="2800" dirty="0"/>
          </a:p>
          <a:p>
            <a:pPr>
              <a:defRPr/>
            </a:pPr>
            <a:r>
              <a:rPr lang="en-US" sz="3200" dirty="0"/>
              <a:t>–2NF is better than 1NF; 3NF is better than 2NF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r>
              <a:rPr lang="en-US" sz="3200" dirty="0"/>
              <a:t>–For most business database design purposes, 3NF is highest we need to go in the normalization process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r>
              <a:rPr lang="en-US" sz="3200" dirty="0"/>
              <a:t>–Highest level of normalization is not always</a:t>
            </a:r>
          </a:p>
          <a:p>
            <a:pPr>
              <a:defRPr/>
            </a:pPr>
            <a:r>
              <a:rPr lang="en-US" sz="3200" dirty="0"/>
              <a:t>most desirable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401638"/>
            <a:ext cx="8686800" cy="5016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Need for Normalization</a:t>
            </a:r>
          </a:p>
          <a:p>
            <a:pPr algn="ctr"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•Example: company that manages building projects</a:t>
            </a:r>
          </a:p>
          <a:p>
            <a:pPr>
              <a:defRPr/>
            </a:pPr>
            <a:r>
              <a:rPr lang="en-US" sz="2800" dirty="0"/>
              <a:t>–Charges its clients by billing hours spent on  each contract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–Hourly billing rate is dependent on employee’s position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–Periodically, a report is generated that contains information displayed in Table 5.1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2813" y="23813"/>
            <a:ext cx="4081462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 Sample Report Layout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509588"/>
            <a:ext cx="8991600" cy="6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133475"/>
            <a:ext cx="899160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909763"/>
            <a:ext cx="89757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741613"/>
            <a:ext cx="89916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3441700"/>
            <a:ext cx="8974137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4219575"/>
            <a:ext cx="89916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4970463"/>
            <a:ext cx="8991600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5718175"/>
            <a:ext cx="9012237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88113"/>
            <a:ext cx="9017001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6888" y="252413"/>
            <a:ext cx="539115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 Table in the Report Format</a:t>
            </a:r>
          </a:p>
        </p:txBody>
      </p:sp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066800"/>
            <a:ext cx="81534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0"/>
            <a:ext cx="8763000" cy="45862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The Need for Normalization (continued)</a:t>
            </a:r>
          </a:p>
          <a:p>
            <a:pPr algn="ctr">
              <a:defRPr/>
            </a:pPr>
            <a:endParaRPr lang="en-US" sz="3200" dirty="0"/>
          </a:p>
          <a:p>
            <a:pPr>
              <a:defRPr/>
            </a:pPr>
            <a:r>
              <a:rPr lang="en-US" sz="3200" dirty="0"/>
              <a:t>•Structure of data set in Figure 5.1 does not handle data very well</a:t>
            </a:r>
          </a:p>
          <a:p>
            <a:pPr>
              <a:defRPr/>
            </a:pPr>
            <a:r>
              <a:rPr lang="en-US" sz="3200" dirty="0"/>
              <a:t>•The table structure </a:t>
            </a:r>
            <a:r>
              <a:rPr lang="en-US" sz="3200" i="1" dirty="0"/>
              <a:t>appears </a:t>
            </a:r>
            <a:r>
              <a:rPr lang="en-US" sz="3200" dirty="0"/>
              <a:t>to work; report is generated with ease</a:t>
            </a:r>
          </a:p>
          <a:p>
            <a:pPr>
              <a:defRPr/>
            </a:pPr>
            <a:r>
              <a:rPr lang="en-US" sz="3200" dirty="0"/>
              <a:t>•Unfortunately, the report may yield different  results, depending on what data anomaly has occurred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28600" y="228600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A Dependency Diagram: First Normal Form (1NF)</a:t>
            </a:r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600200"/>
            <a:ext cx="90106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18444"/>
  <p:tag name="AS_OS" val="Microsoft Windows NT 6.1.7601 Service Pack 1"/>
  <p:tag name="AS_RELEASE_DATE" val="2013.05.24"/>
  <p:tag name="AS_VERSION" val="7.5.0.0"/>
  <p:tag name="AS_TITLE" val="Aspose.Slides for .NET 4.0 Client Profile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1194</Words>
  <Application>Microsoft Office PowerPoint</Application>
  <PresentationFormat>On-screen Show (4:3)</PresentationFormat>
  <Paragraphs>210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GMI</dc:creator>
  <cp:lastModifiedBy>GMI</cp:lastModifiedBy>
  <cp:revision>16</cp:revision>
  <dcterms:created xsi:type="dcterms:W3CDTF">2014-10-14T02:41:33Z</dcterms:created>
  <dcterms:modified xsi:type="dcterms:W3CDTF">2014-11-11T07:25:55Z</dcterms:modified>
</cp:coreProperties>
</file>